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</p:sldMasterIdLst>
  <p:notesMasterIdLst>
    <p:notesMasterId r:id="rId16"/>
  </p:notesMasterIdLst>
  <p:handoutMasterIdLst>
    <p:handoutMasterId r:id="rId17"/>
  </p:handoutMasterIdLst>
  <p:sldIdLst>
    <p:sldId id="257" r:id="rId5"/>
    <p:sldId id="389" r:id="rId6"/>
    <p:sldId id="384" r:id="rId7"/>
    <p:sldId id="317" r:id="rId8"/>
    <p:sldId id="277" r:id="rId9"/>
    <p:sldId id="392" r:id="rId10"/>
    <p:sldId id="395" r:id="rId11"/>
    <p:sldId id="394" r:id="rId12"/>
    <p:sldId id="396" r:id="rId13"/>
    <p:sldId id="397" r:id="rId14"/>
    <p:sldId id="39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59" d="100"/>
          <a:sy n="59" d="100"/>
        </p:scale>
        <p:origin x="72" y="1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5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186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0014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257051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7999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03754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68609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97666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82576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996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7849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42136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6204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1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1992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7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23735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4764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3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9877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30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  <p:sldLayoutId id="2147483781" r:id="rId19"/>
    <p:sldLayoutId id="2147483782" r:id="rId20"/>
    <p:sldLayoutId id="2147483783" r:id="rId21"/>
    <p:sldLayoutId id="2147483788" r:id="rId22"/>
    <p:sldLayoutId id="2147483734" r:id="rId2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9280" y="1051551"/>
            <a:ext cx="5019040" cy="2384898"/>
          </a:xfrm>
        </p:spPr>
        <p:txBody>
          <a:bodyPr anchor="b" anchorCtr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073150" algn="l"/>
              </a:tabLst>
            </a:pPr>
            <a:r>
              <a:rPr lang="es-E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PHOSPHORUS DEFICIENCY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" b="13"/>
          <a:stretch/>
        </p:blipFill>
        <p:spPr>
          <a:xfrm>
            <a:off x="0" y="0"/>
            <a:ext cx="693928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Hussein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AlNaji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40E3E8D-439D-9DEC-124F-325E13F30555}"/>
              </a:ext>
            </a:extLst>
          </p:cNvPr>
          <p:cNvSpPr txBox="1"/>
          <p:nvPr/>
        </p:nvSpPr>
        <p:spPr>
          <a:xfrm>
            <a:off x="289560" y="369027"/>
            <a:ext cx="11612880" cy="611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	Dicalcium 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monohydrogen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 phosphate (300 g  CaHPO4 × 2H20 PO q12h for 1 to 3 days)  (R-3)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	Monosodium dihydrogen phosphate IM or SC  (R-3)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	Disodium 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monohydrogen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 phosphate IM or SC  (R-3)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Butafosfan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butylamino-methylethyl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phosphoric acid) (R-3).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Toldimfos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 (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dimethylamino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-methylphenyl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phosphinate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) (R-3)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Bone meal, calcium-phosphate salts, sodium-phosphate salts, and sodium pyrophosphate may be provided in  supplementary feed or by allowing free  access to their mixtures with salt. Fertilization of P-deficient pastures with  phosphate</a:t>
            </a:r>
          </a:p>
        </p:txBody>
      </p:sp>
    </p:spTree>
    <p:extLst>
      <p:ext uri="{BB962C8B-B14F-4D97-AF65-F5344CB8AC3E}">
        <p14:creationId xmlns:p14="http://schemas.microsoft.com/office/powerpoint/2010/main" val="109269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/>
        </p:blipFill>
        <p:spPr/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/>
        </p:blipFill>
        <p:spPr/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E305-6365-4345-8BD1-4A31C61D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FF-ED32-4C4A-A21F-848A3BF6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82" y="106826"/>
            <a:ext cx="11887836" cy="6100934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ETIOLOGY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	Phosphorus (P) deficiency occurs predominantly in arid regions of the world with low P content in soil.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	Phosphorus deficiency is encountered whenever the daily dietary P intake is insufficient to cover the requirements for maintenance and production and the organism has to recur to the mobilization of bone P.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	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dairy cattle, a rather acute and transient period of P deficiency is thought to occur in the first days to weeks of lactation and has been associated with recumbency and acute intravascular hemolysis in early lactating cows.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FE1C5D-2D49-6914-8065-07B783EED573}"/>
              </a:ext>
            </a:extLst>
          </p:cNvPr>
          <p:cNvSpPr txBox="1"/>
          <p:nvPr/>
        </p:nvSpPr>
        <p:spPr>
          <a:xfrm>
            <a:off x="193041" y="295729"/>
            <a:ext cx="11775440" cy="5873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	Rations with marginal P content in combination with low feed intake around calving are thought to result in inadequate P intake to cover for the suddenly increasing P requirements for milk production at the onset of lactation.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	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assumption that the commonly observed periparturient hypophosphatemia is an indicator for P depletion.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6-	Pronounced hypophosphatemia is also seen around parturition in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mastectomized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cattle, which don’t produce any milk.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7-	Secondary Phosphorus Deficiency Secondary P deficiency is the result of hyperparathyroidism or vitamin D deficiency. This is of minor importance compared with the primary P deficiency.</a:t>
            </a:r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82EC89-548E-D551-57C2-5FDC42CB4319}"/>
              </a:ext>
            </a:extLst>
          </p:cNvPr>
          <p:cNvSpPr txBox="1"/>
          <p:nvPr/>
        </p:nvSpPr>
        <p:spPr>
          <a:xfrm>
            <a:off x="203200" y="629920"/>
            <a:ext cx="11521440" cy="5873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PATHOGENESIS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	Of the body P, 80% to 85% is located in the skeleton, where it is deposited in a metabolically inert form together with calcium as hydroxyapatite.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Hydroxyapatite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 compound that provides bone with its characteristic structural rigidity and stability.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	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Bone P also functions as an important P reservoir that can be mobilized when body requirements temporarily exceed dietary intake. The remainder of the body P is available as dissolved P that is either encountered as inorganic phosphate (Pi) or forming part of organic molecules such as phospholipids, phosphocreatine, different adenosine molecules, or various carbohydrate metabolites. </a:t>
            </a:r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F655ED-4080-D842-C450-7F1B122A72E1}"/>
              </a:ext>
            </a:extLst>
          </p:cNvPr>
          <p:cNvSpPr txBox="1"/>
          <p:nvPr/>
        </p:nvSpPr>
        <p:spPr>
          <a:xfrm>
            <a:off x="335280" y="809119"/>
            <a:ext cx="11348720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	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Phosphorus is a predominantly intracellular mineral, of which only small amounts are located in the extracellular space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	Phosphorus bound in phospholipid molecules is essential for the structural stability of cell membranes that are composed of these phospholipids.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	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Phosphorus furthermore functions as a buffer in rumen fluid, urine, and the intracellular space. Rumen microbes that are of critical importance for ruminant nutrition are inherently dependent of adequate P supply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not only provided by feed but also by the salivary glands, which produce large amounts of saliva rich in P. </a:t>
            </a:r>
          </a:p>
        </p:txBody>
      </p:sp>
    </p:spTree>
    <p:extLst>
      <p:ext uri="{BB962C8B-B14F-4D97-AF65-F5344CB8AC3E}">
        <p14:creationId xmlns:p14="http://schemas.microsoft.com/office/powerpoint/2010/main" val="374028603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EA7D55-6DA5-42E5-8E27-7D2FB9C8671D}"/>
              </a:ext>
            </a:extLst>
          </p:cNvPr>
          <p:cNvSpPr txBox="1"/>
          <p:nvPr/>
        </p:nvSpPr>
        <p:spPr>
          <a:xfrm>
            <a:off x="129289" y="0"/>
            <a:ext cx="11798551" cy="6981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7-	Inadequate dietary P supply will result in the mobilization of hydroxyapatite, from which will release P together with calcium. Prolonged P deficiency is therefore associated with abnormal development of bone tissue, known as osteodystrophy.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8-	The mechanism is a deficiency of Pi that may result in 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decreased concentration of phosphorylated molecules such as phosphocreatine and adenosine triphosphate (ATP)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are essential for energy storage on a cellular level lead to  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a-	It has been proposed that it is through a depletion of these energy-storing molecules that P deficiency may result in muscle weakness and recumbency in periparturient cattle.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	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decline of the intracellular ATP con centration, this time of red blood cells, is the presumed mechanism behind </a:t>
            </a:r>
            <a:r>
              <a:rPr lang="en-US" sz="24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intravas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cular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hemolysis observed in fresh cows with </a:t>
            </a:r>
            <a:r>
              <a:rPr lang="en-US" sz="24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postparturient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hemoglobinuria. Red blood cells (RBCs) require ATP to maintain their osmotic stability</a:t>
            </a:r>
          </a:p>
        </p:txBody>
      </p:sp>
    </p:spTree>
    <p:extLst>
      <p:ext uri="{BB962C8B-B14F-4D97-AF65-F5344CB8AC3E}">
        <p14:creationId xmlns:p14="http://schemas.microsoft.com/office/powerpoint/2010/main" val="944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982ABB-7AA7-EA96-FB61-04B68EA3BD1A}"/>
              </a:ext>
            </a:extLst>
          </p:cNvPr>
          <p:cNvSpPr txBox="1"/>
          <p:nvPr/>
        </p:nvSpPr>
        <p:spPr>
          <a:xfrm>
            <a:off x="264160" y="87543"/>
            <a:ext cx="11704320" cy="63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CLINICAL FINDINGS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plethora of clinical signs and conditions, such as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unthriftiness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anorexia.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Pica, impaired growth and fertility.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Muscle weak ness, lameness, recumbency.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Intravascular hemolysis. </a:t>
            </a:r>
            <a:r>
              <a:rPr lang="en-US" sz="24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postparturient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hemoglobinuria.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Osteomalacia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many more, have been associated with P deficiency in ruminants and other species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animals have a leggy appearance with a narrow chest and small girth, the pelvis is small, and the bones are fine and break easily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chest is slab-sided as a result of weakness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the ribs, and the hair coat is rough and lacking in pigment.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17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223AED3-8C20-6BDA-B20D-F87F3D9DB128}"/>
              </a:ext>
            </a:extLst>
          </p:cNvPr>
          <p:cNvSpPr txBox="1"/>
          <p:nvPr/>
        </p:nvSpPr>
        <p:spPr>
          <a:xfrm>
            <a:off x="172720" y="126378"/>
            <a:ext cx="11724640" cy="5730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Clinical pathology : 1- Serum inorganic  phosphorus.          2- Phosphorus content of diet.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Necropsy findings : 1-Rickets and 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osteomalacia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;        2- lack of mineralization of bones.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Diagnostic confirmation 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	Radiography of  long bones.  2-  Histology of bone lesions. 3- Bone  ash analyses.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Differential diagnosis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	 Those diseases  resembling rickets and 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osteomalacia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. 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	Milk  fever and downer cow syndrome in  periparturient recumbent cattle. 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	Other  disorders associated with intravascular  hemolysis in cases of periparturient  hemoglobinuria.</a:t>
            </a:r>
          </a:p>
        </p:txBody>
      </p:sp>
    </p:spTree>
    <p:extLst>
      <p:ext uri="{BB962C8B-B14F-4D97-AF65-F5344CB8AC3E}">
        <p14:creationId xmlns:p14="http://schemas.microsoft.com/office/powerpoint/2010/main" val="3841821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0C25540-0DF7-AF92-1B33-F80A24E4989C}"/>
              </a:ext>
            </a:extLst>
          </p:cNvPr>
          <p:cNvSpPr txBox="1"/>
          <p:nvPr/>
        </p:nvSpPr>
        <p:spPr>
          <a:xfrm>
            <a:off x="264160" y="-28309"/>
            <a:ext cx="11927840" cy="6325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</a:t>
            </a:r>
            <a:endParaRPr lang="en-US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Cattle: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Monosodium dihydrogen phosphate (36 g  NaH2PO4 dihydrate in 300 mL distilled  water IV as single dose) (R-2).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Disodium 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monohydrogen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 phosphate (90 g  Na2HPO4 × 12 H20 in 500 distilled water IV  as single dose) (R-2).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Monosodium dihydrogen phosphate (300 g  NaH2PO4 PO q12h for 1 to 3 days) (R-1)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Monopotassium dihydrogen phosphate (250 gKH2PO4 PO q12h for 1 to 3 days) (R2)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Monocalcium dihydrogen phosphate (250 g Ca [HPO4]2 PO q12h for 1 to 3 days) (R-2) </a:t>
            </a:r>
          </a:p>
        </p:txBody>
      </p:sp>
    </p:spTree>
    <p:extLst>
      <p:ext uri="{BB962C8B-B14F-4D97-AF65-F5344CB8AC3E}">
        <p14:creationId xmlns:p14="http://schemas.microsoft.com/office/powerpoint/2010/main" val="2320617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393</TotalTime>
  <Words>1009</Words>
  <Application>Microsoft Office PowerPoint</Application>
  <PresentationFormat>Widescreen</PresentationFormat>
  <Paragraphs>62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Ion</vt:lpstr>
      <vt:lpstr>PHOSPHORUS DEFICIENCY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Pulpy Kidney Disease</dc:title>
  <dc:creator>MA19557</dc:creator>
  <cp:lastModifiedBy>MA19557</cp:lastModifiedBy>
  <cp:revision>10</cp:revision>
  <dcterms:created xsi:type="dcterms:W3CDTF">2022-11-25T20:16:44Z</dcterms:created>
  <dcterms:modified xsi:type="dcterms:W3CDTF">2023-12-05T19:51:36Z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